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3"/>
  </p:notesMasterIdLst>
  <p:sldIdLst>
    <p:sldId id="259" r:id="rId3"/>
    <p:sldId id="262" r:id="rId4"/>
    <p:sldId id="260" r:id="rId5"/>
    <p:sldId id="261" r:id="rId6"/>
    <p:sldId id="278" r:id="rId7"/>
    <p:sldId id="290" r:id="rId8"/>
    <p:sldId id="288" r:id="rId9"/>
    <p:sldId id="291" r:id="rId10"/>
    <p:sldId id="292" r:id="rId11"/>
    <p:sldId id="27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3768AB"/>
    <a:srgbClr val="FEDC99"/>
    <a:srgbClr val="FEF0D6"/>
    <a:srgbClr val="5B9BD5"/>
    <a:srgbClr val="C00000"/>
    <a:srgbClr val="ED7D31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A817F-F92E-48C4-9F5B-747F531900CD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FC5D-89BC-4B6B-8FF2-3B77B69BA1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57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9" name="Rechteck 28"/>
          <p:cNvSpPr/>
          <p:nvPr userDrawn="1"/>
        </p:nvSpPr>
        <p:spPr>
          <a:xfrm>
            <a:off x="2255690" y="1917700"/>
            <a:ext cx="9936000" cy="3125788"/>
          </a:xfrm>
          <a:prstGeom prst="rect">
            <a:avLst/>
          </a:prstGeom>
          <a:solidFill>
            <a:srgbClr val="D9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88832" y="2404800"/>
            <a:ext cx="9356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032" y="3081600"/>
            <a:ext cx="93564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UND HIER EINE SUBHEADLINE</a:t>
            </a:r>
          </a:p>
        </p:txBody>
      </p:sp>
      <p:pic>
        <p:nvPicPr>
          <p:cNvPr id="12" name="Bild 8" descr="BREMEN-BREMERHAVEN-Standortmarke_fuer-DINA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72" y="584200"/>
            <a:ext cx="3717528" cy="819274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11079462" y="6397625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CD194D8-CDB6-45F5-9B74-995F7BACE016}" type="datetime1">
              <a:rPr lang="de-DE" altLang="de-DE" sz="1200" smtClean="0">
                <a:solidFill>
                  <a:srgbClr val="595959"/>
                </a:solidFill>
                <a:latin typeface="+mj-lt"/>
                <a:ea typeface="+mn-ea"/>
              </a:rPr>
              <a:t>13.01.2025</a:t>
            </a:fld>
            <a:endParaRPr lang="de-DE" altLang="de-DE" sz="1400" dirty="0">
              <a:solidFill>
                <a:srgbClr val="595959"/>
              </a:solidFill>
              <a:latin typeface="+mj-lt"/>
              <a:ea typeface="+mn-ea"/>
            </a:endParaRPr>
          </a:p>
        </p:txBody>
      </p:sp>
      <p:sp>
        <p:nvSpPr>
          <p:cNvPr id="15" name="Rechteck 28"/>
          <p:cNvSpPr/>
          <p:nvPr userDrawn="1"/>
        </p:nvSpPr>
        <p:spPr>
          <a:xfrm>
            <a:off x="2256368" y="5108575"/>
            <a:ext cx="9935633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90" y="5126018"/>
            <a:ext cx="2990548" cy="8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6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5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2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1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6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6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6" name="Bild 2" descr="BremenMarktplatz-220910-IW2_0005_klei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28"/>
          <p:cNvSpPr/>
          <p:nvPr userDrawn="1"/>
        </p:nvSpPr>
        <p:spPr>
          <a:xfrm>
            <a:off x="2264926" y="1892598"/>
            <a:ext cx="9936000" cy="3125788"/>
          </a:xfrm>
          <a:prstGeom prst="rect">
            <a:avLst/>
          </a:prstGeom>
          <a:solidFill>
            <a:srgbClr val="D90011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1131" y="2404800"/>
            <a:ext cx="9356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dirty="0" smtClean="0"/>
              <a:t>HIER STEHT EINE HEADLINE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68331" y="3081600"/>
            <a:ext cx="93564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UND HIER EINE SUBHEADLINE</a:t>
            </a:r>
          </a:p>
        </p:txBody>
      </p:sp>
      <p:pic>
        <p:nvPicPr>
          <p:cNvPr id="12" name="Bild 10" descr="BREMEN-BREMERHAVEN-Standortmarke_fuer-DINA4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72" y="584200"/>
            <a:ext cx="3717528" cy="819274"/>
          </a:xfrm>
          <a:prstGeom prst="rect">
            <a:avLst/>
          </a:prstGeom>
        </p:spPr>
      </p:pic>
      <p:sp>
        <p:nvSpPr>
          <p:cNvPr id="18" name="Rechteck 28"/>
          <p:cNvSpPr/>
          <p:nvPr userDrawn="1"/>
        </p:nvSpPr>
        <p:spPr>
          <a:xfrm>
            <a:off x="2256368" y="5108575"/>
            <a:ext cx="9935633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67" y="5122335"/>
            <a:ext cx="2965601" cy="8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2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75200"/>
            <a:ext cx="7809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 smtClean="0">
                <a:latin typeface="+mn-lt"/>
              </a:rPr>
              <a:t>Subheadline</a:t>
            </a:r>
            <a:endParaRPr lang="de-DE" dirty="0" smtClean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27571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63200"/>
            <a:ext cx="1141636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dirty="0" smtClean="0"/>
              <a:t>Dies ist ein </a:t>
            </a:r>
            <a:r>
              <a:rPr lang="de-DE" altLang="de-DE" dirty="0" err="1" smtClean="0"/>
              <a:t>Typoblindtext</a:t>
            </a:r>
            <a:r>
              <a:rPr lang="de-DE" altLang="de-DE" dirty="0" smtClean="0"/>
              <a:t>. An ihm kann man sehen, ob alle Buchstaben da sind und wie sie aussehen. Manchmal benutzt man Worte wie </a:t>
            </a:r>
            <a:r>
              <a:rPr lang="de-DE" altLang="de-DE" dirty="0" err="1" smtClean="0"/>
              <a:t>Hamburgefonts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Rafgenduks</a:t>
            </a:r>
            <a:r>
              <a:rPr lang="de-DE" altLang="de-DE" dirty="0" smtClean="0"/>
              <a:t> oder </a:t>
            </a:r>
            <a:r>
              <a:rPr lang="de-DE" altLang="de-DE" dirty="0" err="1" smtClean="0"/>
              <a:t>Handgloves</a:t>
            </a:r>
            <a:r>
              <a:rPr lang="de-DE" altLang="de-DE" dirty="0" smtClean="0"/>
              <a:t>, um Schriften zu testen. Manchmal Sätze, die alle Buchstaben des Alphabets enthalten - man nennt diese Sätze »</a:t>
            </a:r>
            <a:r>
              <a:rPr lang="de-DE" altLang="de-DE" dirty="0" err="1" smtClean="0"/>
              <a:t>Pangrams</a:t>
            </a:r>
            <a:r>
              <a:rPr lang="de-DE" altLang="de-DE" dirty="0" smtClean="0"/>
              <a:t>«.</a:t>
            </a:r>
            <a:endParaRPr lang="de-DE" dirty="0" smtClean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60000" y="3168000"/>
            <a:ext cx="11416364" cy="9130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  <a:lvl2pPr>
              <a:defRPr lang="de-DE" sz="1600" kern="12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243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67199" y="1355825"/>
            <a:ext cx="11503376" cy="12818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  <a:lvl2pPr>
              <a:defRPr lang="de-DE" sz="1800" kern="12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>
              <a:defRPr sz="1800"/>
            </a:lvl3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27571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853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75200"/>
            <a:ext cx="7809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 smtClean="0">
                <a:latin typeface="+mn-lt"/>
              </a:rPr>
              <a:t>Subheadline</a:t>
            </a:r>
            <a:endParaRPr lang="de-DE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63200"/>
            <a:ext cx="1148101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dirty="0" smtClean="0"/>
              <a:t>Dies ist ein </a:t>
            </a:r>
            <a:r>
              <a:rPr lang="de-DE" altLang="de-DE" dirty="0" err="1" smtClean="0"/>
              <a:t>Typoblindtext</a:t>
            </a:r>
            <a:r>
              <a:rPr lang="de-DE" altLang="de-DE" dirty="0" smtClean="0"/>
              <a:t>. An ihm kann man sehen, ob alle Buchstaben da sind und wie sie aussehen. Manchmal benutzt man Worte wie </a:t>
            </a:r>
            <a:r>
              <a:rPr lang="de-DE" altLang="de-DE" dirty="0" err="1" smtClean="0"/>
              <a:t>Hamburgefonts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Rafgenduks</a:t>
            </a:r>
            <a:r>
              <a:rPr lang="de-DE" altLang="de-DE" dirty="0" smtClean="0"/>
              <a:t> oder </a:t>
            </a:r>
            <a:r>
              <a:rPr lang="de-DE" altLang="de-DE" dirty="0" err="1" smtClean="0"/>
              <a:t>Handgloves</a:t>
            </a:r>
            <a:r>
              <a:rPr lang="de-DE" altLang="de-DE" dirty="0" smtClean="0"/>
              <a:t>, um Schriften zu testen. Manchmal Sätze, die alle Buchstaben des Alphabets enthalten - man nennt diese Sätze »</a:t>
            </a:r>
            <a:r>
              <a:rPr lang="de-DE" altLang="de-DE" dirty="0" err="1" smtClean="0"/>
              <a:t>Pangrams</a:t>
            </a:r>
            <a:r>
              <a:rPr lang="de-DE" altLang="de-DE" dirty="0" smtClean="0"/>
              <a:t>«.</a:t>
            </a:r>
            <a:endParaRPr lang="de-DE" dirty="0" smtClean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601663" y="2964873"/>
            <a:ext cx="5580000" cy="274060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261018" y="2964872"/>
            <a:ext cx="5580000" cy="274060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27571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13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75200"/>
            <a:ext cx="7809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 smtClean="0">
                <a:latin typeface="+mn-lt"/>
              </a:rPr>
              <a:t>Subheadline</a:t>
            </a:r>
            <a:endParaRPr lang="de-DE" dirty="0" smtClean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63200"/>
            <a:ext cx="1141636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dirty="0" smtClean="0"/>
              <a:t>Dies ist ein </a:t>
            </a:r>
            <a:r>
              <a:rPr lang="de-DE" altLang="de-DE" dirty="0" err="1" smtClean="0"/>
              <a:t>Typoblindtext</a:t>
            </a:r>
            <a:r>
              <a:rPr lang="de-DE" altLang="de-DE" dirty="0" smtClean="0"/>
              <a:t>. An ihm kann man sehen, ob alle Buchstaben da sind und wie sie aussehen. Manchmal benutzt man Worte wie </a:t>
            </a:r>
            <a:r>
              <a:rPr lang="de-DE" altLang="de-DE" dirty="0" err="1" smtClean="0"/>
              <a:t>Hamburgefonts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Rafgenduks</a:t>
            </a:r>
            <a:r>
              <a:rPr lang="de-DE" altLang="de-DE" dirty="0" smtClean="0"/>
              <a:t> oder </a:t>
            </a:r>
            <a:r>
              <a:rPr lang="de-DE" altLang="de-DE" dirty="0" err="1" smtClean="0"/>
              <a:t>Handgloves</a:t>
            </a:r>
            <a:r>
              <a:rPr lang="de-DE" altLang="de-DE" dirty="0" smtClean="0"/>
              <a:t>, um Schriften zu testen. Manchmal Sätze, die alle Buchstaben des Alphabets enthalten - man nennt diese Sätze »</a:t>
            </a:r>
            <a:r>
              <a:rPr lang="de-DE" altLang="de-DE" dirty="0" err="1" smtClean="0"/>
              <a:t>Pangrams</a:t>
            </a:r>
            <a:r>
              <a:rPr lang="de-DE" altLang="de-DE" dirty="0" smtClean="0"/>
              <a:t>«.</a:t>
            </a:r>
            <a:endParaRPr lang="de-DE" dirty="0" smtClean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59999" y="3168000"/>
            <a:ext cx="5580000" cy="6273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  <a:lvl2pPr>
              <a:defRPr lang="de-DE" sz="1600" kern="12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196364" y="3160538"/>
            <a:ext cx="5580000" cy="6273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  <a:lvl2pPr>
              <a:defRPr sz="16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27571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01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3"/>
          </p:nvPr>
        </p:nvSpPr>
        <p:spPr>
          <a:xfrm>
            <a:off x="947993" y="1502700"/>
            <a:ext cx="10902261" cy="45001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27571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981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27571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461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1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1000">
              <a:schemeClr val="accent1">
                <a:lumMod val="5000"/>
                <a:lumOff val="95000"/>
              </a:schemeClr>
            </a:gs>
            <a:gs pos="69000">
              <a:schemeClr val="accent1">
                <a:lumMod val="25000"/>
                <a:lumOff val="75000"/>
                <a:alpha val="90000"/>
              </a:schemeClr>
            </a:gs>
            <a:gs pos="93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7"/>
          <p:cNvCxnSpPr/>
          <p:nvPr userDrawn="1"/>
        </p:nvCxnSpPr>
        <p:spPr>
          <a:xfrm>
            <a:off x="378692" y="1184532"/>
            <a:ext cx="11813308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 userDrawn="1"/>
        </p:nvCxnSpPr>
        <p:spPr>
          <a:xfrm>
            <a:off x="378692" y="6281738"/>
            <a:ext cx="11813308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9"/>
          <p:cNvSpPr>
            <a:spLocks noChangeArrowheads="1"/>
          </p:cNvSpPr>
          <p:nvPr userDrawn="1"/>
        </p:nvSpPr>
        <p:spPr bwMode="auto">
          <a:xfrm>
            <a:off x="378692" y="6499225"/>
            <a:ext cx="1891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1200" dirty="0" smtClean="0">
                <a:solidFill>
                  <a:srgbClr val="595959"/>
                </a:solidFill>
              </a:rPr>
              <a:t>www.wirtschaft.bremen.de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2" y="0"/>
            <a:ext cx="2668272" cy="77034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284" y="164911"/>
            <a:ext cx="1578083" cy="4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1000">
              <a:schemeClr val="accent1">
                <a:lumMod val="5000"/>
                <a:lumOff val="95000"/>
              </a:schemeClr>
            </a:gs>
            <a:gs pos="69000">
              <a:schemeClr val="accent1">
                <a:lumMod val="25000"/>
                <a:lumOff val="75000"/>
                <a:alpha val="90000"/>
              </a:schemeClr>
            </a:gs>
            <a:gs pos="93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8186-2BDA-4AB9-B22F-FB0D68C9D5F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97C6-2182-4691-BBDA-E8099C91B7E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73" y="55169"/>
            <a:ext cx="2281227" cy="6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653495" y="2432061"/>
            <a:ext cx="9453126" cy="707886"/>
          </a:xfrm>
        </p:spPr>
        <p:txBody>
          <a:bodyPr/>
          <a:lstStyle/>
          <a:p>
            <a:r>
              <a:rPr lang="de-DE" sz="4000" dirty="0" smtClean="0"/>
              <a:t>Entwicklung Wohnpark Oberneuland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653495" y="3338004"/>
            <a:ext cx="9356400" cy="2073523"/>
          </a:xfrm>
        </p:spPr>
        <p:txBody>
          <a:bodyPr/>
          <a:lstStyle/>
          <a:p>
            <a:r>
              <a:rPr lang="de-DE" dirty="0" smtClean="0"/>
              <a:t>Beirat </a:t>
            </a:r>
            <a:r>
              <a:rPr lang="de-DE" dirty="0"/>
              <a:t>Oberneuland</a:t>
            </a:r>
          </a:p>
          <a:p>
            <a:r>
              <a:rPr lang="de-DE" sz="2400" cap="none" dirty="0">
                <a:latin typeface="Calibri Light" panose="020F0302020204030204" pitchFamily="34" charset="0"/>
              </a:rPr>
              <a:t>Sitzung </a:t>
            </a:r>
            <a:r>
              <a:rPr lang="de-DE" sz="2400" cap="none" dirty="0" smtClean="0">
                <a:latin typeface="Calibri Light" panose="020F0302020204030204" pitchFamily="34" charset="0"/>
              </a:rPr>
              <a:t>des Bauausschusses am 21.01.2025</a:t>
            </a:r>
          </a:p>
          <a:p>
            <a:r>
              <a:rPr lang="de-DE" sz="2400" cap="none" dirty="0" smtClean="0">
                <a:latin typeface="Calibri Light" panose="020F0302020204030204" pitchFamily="34" charset="0"/>
              </a:rPr>
              <a:t>Dr.-Ing. Dirk Kühling</a:t>
            </a:r>
            <a:r>
              <a:rPr lang="de-DE" sz="2400" cap="none" dirty="0">
                <a:latin typeface="Calibri Light" panose="020F0302020204030204" pitchFamily="34" charset="0"/>
              </a:rPr>
              <a:t>, Abteilungsleiter Wirtschaft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6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18302" y="4672992"/>
            <a:ext cx="10431482" cy="2938298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2" y="363985"/>
            <a:ext cx="8273744" cy="51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627571"/>
            <a:ext cx="8451491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Agenda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52740" y="1843929"/>
            <a:ext cx="8358751" cy="1552348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13335" rIns="0" bIns="0" rtlCol="0"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442913" indent="-430213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1.</a:t>
            </a:r>
            <a:r>
              <a:rPr lang="de-DE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	</a:t>
            </a:r>
            <a:r>
              <a:rPr lang="de-DE" sz="20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Zielsetzung der Entwicklung Wohnpark Oberneuland</a:t>
            </a:r>
          </a:p>
          <a:p>
            <a:pPr marL="127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2.	Planungsgrundlagen</a:t>
            </a:r>
          </a:p>
          <a:p>
            <a:pPr marL="127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3.	</a:t>
            </a:r>
            <a:r>
              <a:rPr lang="de-DE" sz="2000" b="1" dirty="0" err="1" smtClean="0">
                <a:solidFill>
                  <a:srgbClr val="C00000"/>
                </a:solidFill>
                <a:latin typeface="Calibri" pitchFamily="34" charset="0"/>
              </a:rPr>
              <a:t>LoI</a:t>
            </a:r>
            <a:r>
              <a:rPr lang="de-DE" sz="2000" b="1" dirty="0" smtClean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de-DE" sz="2000" b="1" dirty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de-DE" sz="2000" b="1" dirty="0" smtClean="0">
                <a:solidFill>
                  <a:srgbClr val="C00000"/>
                </a:solidFill>
                <a:latin typeface="Calibri" pitchFamily="34" charset="0"/>
              </a:rPr>
              <a:t>tädtebauliche Absichtserklärung</a:t>
            </a:r>
          </a:p>
        </p:txBody>
      </p:sp>
    </p:spTree>
    <p:extLst>
      <p:ext uri="{BB962C8B-B14F-4D97-AF65-F5344CB8AC3E}">
        <p14:creationId xmlns:p14="http://schemas.microsoft.com/office/powerpoint/2010/main" val="29525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35062" y="677448"/>
            <a:ext cx="10887120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1. Zielsetzung </a:t>
            </a:r>
            <a:r>
              <a:rPr lang="de-DE" dirty="0">
                <a:solidFill>
                  <a:srgbClr val="C00000"/>
                </a:solidFill>
              </a:rPr>
              <a:t>der Entwicklung Wohnpark </a:t>
            </a:r>
            <a:r>
              <a:rPr lang="de-DE" dirty="0" smtClean="0">
                <a:solidFill>
                  <a:srgbClr val="C00000"/>
                </a:solidFill>
              </a:rPr>
              <a:t>Oberneuland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5062" y="1401678"/>
            <a:ext cx="115876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>Pilotprojekt „Wohnpark </a:t>
            </a:r>
            <a:r>
              <a:rPr lang="de-DE" sz="2400" b="1" dirty="0">
                <a:cs typeface="Arial" panose="020B0604020202020204" pitchFamily="34" charset="0"/>
              </a:rPr>
              <a:t>Oberneuland: Einfach </a:t>
            </a:r>
            <a:r>
              <a:rPr lang="de-DE" sz="2400" b="1" dirty="0" smtClean="0">
                <a:cs typeface="Arial" panose="020B0604020202020204" pitchFamily="34" charset="0"/>
              </a:rPr>
              <a:t>machen“</a:t>
            </a:r>
          </a:p>
          <a:p>
            <a:pPr>
              <a:spcBef>
                <a:spcPts val="600"/>
              </a:spcBef>
            </a:pPr>
            <a:r>
              <a:rPr lang="de-DE" sz="2000" b="1" dirty="0" smtClean="0">
                <a:cs typeface="Arial" panose="020B0604020202020204" pitchFamily="34" charset="0"/>
              </a:rPr>
              <a:t>Ausgangslage</a:t>
            </a:r>
            <a:r>
              <a:rPr lang="de-DE" sz="2000" b="1" dirty="0"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Die Stadt Bremen ist durch einen angespannten Wohnungsmarkt gekennzeichnet.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Die Wohnungswirtschaft steht derzeit vor einer der größten Herausforderungen der vergangenen Jahrzehnte. Hohe Baukosten, fehlende Fachkräfte, deutlich gestiegene Zinsen und die Zurückhaltung der Kreditinstitute bei der Kreditvergabe belasten die Bau- und Immobilienwirtschaft</a:t>
            </a:r>
            <a:r>
              <a:rPr lang="de-DE" sz="2000" dirty="0" smtClean="0">
                <a:cs typeface="Arial" panose="020B0604020202020204" pitchFamily="34" charset="0"/>
              </a:rPr>
              <a:t>. 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000" b="1" dirty="0">
                <a:cs typeface="Arial" panose="020B0604020202020204" pitchFamily="34" charset="0"/>
              </a:rPr>
              <a:t>Zielsetzung des </a:t>
            </a:r>
            <a:r>
              <a:rPr lang="de-DE" sz="2000" b="1" dirty="0" smtClean="0">
                <a:cs typeface="Arial" panose="020B0604020202020204" pitchFamily="34" charset="0"/>
              </a:rPr>
              <a:t>Pilotprojektes</a:t>
            </a:r>
            <a:r>
              <a:rPr lang="de-DE" sz="2000" b="1" dirty="0"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Ausreichende Versorgung der Bevölkerung mit </a:t>
            </a:r>
            <a:r>
              <a:rPr lang="de-DE" sz="2000" dirty="0" smtClean="0">
                <a:cs typeface="Arial" panose="020B0604020202020204" pitchFamily="34" charset="0"/>
              </a:rPr>
              <a:t>Wohnraum </a:t>
            </a:r>
            <a:r>
              <a:rPr lang="de-DE" sz="2000" dirty="0">
                <a:cs typeface="Arial" panose="020B0604020202020204" pitchFamily="34" charset="0"/>
              </a:rPr>
              <a:t>zu </a:t>
            </a:r>
            <a:r>
              <a:rPr lang="de-DE" sz="2000" dirty="0" smtClean="0">
                <a:cs typeface="Arial" panose="020B0604020202020204" pitchFamily="34" charset="0"/>
              </a:rPr>
              <a:t>angemessenen Preisen insbesondere für Familien</a:t>
            </a:r>
            <a:endParaRPr lang="de-DE" sz="2000" dirty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Wohnungsneubau schneller, einfacher und kostengünstiger zu realisieren, ohne dabei den Umwelt- und Klimaschutz sowie städtebauliche, hochbauliche und freiräumliche Qualitäten zu </a:t>
            </a:r>
            <a:r>
              <a:rPr lang="de-DE" sz="2000" dirty="0" smtClean="0">
                <a:cs typeface="Arial" panose="020B0604020202020204" pitchFamily="34" charset="0"/>
              </a:rPr>
              <a:t>vernachlässigen.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Partnerschaftsmodell zwischen Stadt und Projektentwicklung umsetzen</a:t>
            </a:r>
          </a:p>
          <a:p>
            <a:endParaRPr 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35062" y="677448"/>
            <a:ext cx="11701767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2. Planungsgrundlagen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5062" y="1437128"/>
            <a:ext cx="5363774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de-DE" alt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Planungsrechtliche Grundlagen</a:t>
            </a:r>
            <a:endParaRPr lang="de-DE" alt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Flächennutzungsplan: Flächen </a:t>
            </a:r>
            <a:r>
              <a:rPr lang="de-DE" alt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für Landwirtschaft, </a:t>
            </a:r>
            <a:r>
              <a:rPr lang="de-DE" alt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Prüfflächen für Wohnungsbau</a:t>
            </a:r>
            <a:endParaRPr lang="de-DE" alt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Kein Bebauungsplan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Landschaftsschutzgebiet „</a:t>
            </a:r>
            <a:r>
              <a:rPr lang="de-DE" alt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Achterdiek</a:t>
            </a:r>
            <a:r>
              <a:rPr lang="de-DE" alt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7" y="3759199"/>
            <a:ext cx="3256614" cy="24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74003" y="1437128"/>
            <a:ext cx="2010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Planungsraum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03" y="1961495"/>
            <a:ext cx="5762826" cy="40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627571"/>
            <a:ext cx="9515520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4. </a:t>
            </a:r>
            <a:r>
              <a:rPr lang="de-DE" dirty="0" err="1" smtClean="0">
                <a:solidFill>
                  <a:srgbClr val="C00000"/>
                </a:solidFill>
              </a:rPr>
              <a:t>LoI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/ Städtebauliche </a:t>
            </a:r>
            <a:r>
              <a:rPr lang="de-DE" dirty="0" smtClean="0">
                <a:solidFill>
                  <a:srgbClr val="C00000"/>
                </a:solidFill>
              </a:rPr>
              <a:t>Absichtserklärung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008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60000" y="1344649"/>
            <a:ext cx="113940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>Inhalte des </a:t>
            </a:r>
            <a:r>
              <a:rPr lang="de-DE" sz="2400" b="1" dirty="0" err="1" smtClean="0">
                <a:cs typeface="Arial" panose="020B0604020202020204" pitchFamily="34" charset="0"/>
              </a:rPr>
              <a:t>LoI</a:t>
            </a:r>
            <a:r>
              <a:rPr lang="de-DE" sz="2400" b="1" dirty="0" smtClean="0">
                <a:cs typeface="Arial" panose="020B0604020202020204" pitchFamily="34" charset="0"/>
              </a:rPr>
              <a:t> / der städtebaulichen Absichtserklärung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Erarbeitung eines </a:t>
            </a:r>
            <a:r>
              <a:rPr lang="de-DE" sz="2000" b="1" dirty="0" smtClean="0">
                <a:cs typeface="Arial" panose="020B0604020202020204" pitchFamily="34" charset="0"/>
              </a:rPr>
              <a:t>Masterplans </a:t>
            </a:r>
            <a:r>
              <a:rPr lang="de-DE" sz="2000" b="1" dirty="0">
                <a:cs typeface="Arial" panose="020B0604020202020204" pitchFamily="34" charset="0"/>
              </a:rPr>
              <a:t>und darauf aufbauend </a:t>
            </a:r>
            <a:r>
              <a:rPr lang="de-DE" sz="2000" b="1" dirty="0" smtClean="0">
                <a:cs typeface="Arial" panose="020B0604020202020204" pitchFamily="34" charset="0"/>
              </a:rPr>
              <a:t>eines Städtebaulichen Rahmenplans</a:t>
            </a:r>
            <a:r>
              <a:rPr lang="de-DE" sz="2000" dirty="0" smtClean="0">
                <a:cs typeface="Arial" panose="020B0604020202020204" pitchFamily="34" charset="0"/>
              </a:rPr>
              <a:t> als </a:t>
            </a:r>
            <a:r>
              <a:rPr lang="de-DE" sz="2000" dirty="0">
                <a:cs typeface="Arial" panose="020B0604020202020204" pitchFamily="34" charset="0"/>
              </a:rPr>
              <a:t>Grundlage für die Entwicklung des Areals sowie für die Aufstellung eines entsprechenden </a:t>
            </a:r>
            <a:r>
              <a:rPr lang="de-DE" sz="2000" dirty="0" smtClean="0">
                <a:cs typeface="Arial" panose="020B0604020202020204" pitchFamily="34" charset="0"/>
              </a:rPr>
              <a:t>Bebauungsplans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smtClean="0">
                <a:cs typeface="Arial" panose="020B0604020202020204" pitchFamily="34" charset="0"/>
              </a:rPr>
              <a:t>unter Berücksichtigung definierter Planungsziele (s. nachfolgende Seiten).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Der </a:t>
            </a:r>
            <a:r>
              <a:rPr lang="de-DE" sz="2000" dirty="0">
                <a:cs typeface="Arial" panose="020B0604020202020204" pitchFamily="34" charset="0"/>
              </a:rPr>
              <a:t>Masterplan und </a:t>
            </a:r>
            <a:r>
              <a:rPr lang="de-DE" sz="2000" dirty="0" smtClean="0">
                <a:cs typeface="Arial" panose="020B0604020202020204" pitchFamily="34" charset="0"/>
              </a:rPr>
              <a:t>der </a:t>
            </a:r>
            <a:r>
              <a:rPr lang="de-DE" sz="2000" dirty="0">
                <a:cs typeface="Arial" panose="020B0604020202020204" pitchFamily="34" charset="0"/>
              </a:rPr>
              <a:t>Städtebauliche Rahmenplan </a:t>
            </a:r>
            <a:r>
              <a:rPr lang="de-DE" sz="2000" dirty="0" smtClean="0">
                <a:cs typeface="Arial" panose="020B0604020202020204" pitchFamily="34" charset="0"/>
              </a:rPr>
              <a:t>sollen </a:t>
            </a:r>
            <a:r>
              <a:rPr lang="de-DE" sz="2000" b="1" dirty="0" smtClean="0">
                <a:cs typeface="Arial" panose="020B0604020202020204" pitchFamily="34" charset="0"/>
              </a:rPr>
              <a:t>eng </a:t>
            </a:r>
            <a:r>
              <a:rPr lang="de-DE" sz="2000" b="1" dirty="0">
                <a:cs typeface="Arial" panose="020B0604020202020204" pitchFamily="34" charset="0"/>
              </a:rPr>
              <a:t>durch die politische Vertretung, insbesondere den Ortsbeirat, begleitet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smtClean="0">
                <a:cs typeface="Arial" panose="020B0604020202020204" pitchFamily="34" charset="0"/>
              </a:rPr>
              <a:t>werden. Gleichzeitig sollen geeignete </a:t>
            </a:r>
            <a:r>
              <a:rPr lang="de-DE" sz="2000" b="1" dirty="0">
                <a:cs typeface="Arial" panose="020B0604020202020204" pitchFamily="34" charset="0"/>
              </a:rPr>
              <a:t>Beteiligungsformate</a:t>
            </a:r>
            <a:r>
              <a:rPr lang="de-DE" sz="2000" dirty="0">
                <a:cs typeface="Arial" panose="020B0604020202020204" pitchFamily="34" charset="0"/>
              </a:rPr>
              <a:t> für die Öffentlichkeit angeboten werden.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Zur </a:t>
            </a:r>
            <a:r>
              <a:rPr lang="de-DE" sz="2000" dirty="0">
                <a:cs typeface="Arial" panose="020B0604020202020204" pitchFamily="34" charset="0"/>
              </a:rPr>
              <a:t>Umsetzung des Pilotprojektes ist vorbehaltlich der Zustimmung der </a:t>
            </a:r>
            <a:r>
              <a:rPr lang="de-DE" sz="2000" dirty="0" smtClean="0">
                <a:cs typeface="Arial" panose="020B0604020202020204" pitchFamily="34" charset="0"/>
              </a:rPr>
              <a:t>entsprechenden Gremien der </a:t>
            </a:r>
            <a:r>
              <a:rPr lang="de-DE" sz="2000" b="1" dirty="0">
                <a:cs typeface="Arial" panose="020B0604020202020204" pitchFamily="34" charset="0"/>
              </a:rPr>
              <a:t>Abschluss eines </a:t>
            </a:r>
            <a:r>
              <a:rPr lang="de-DE" sz="2000" b="1" dirty="0" err="1" smtClean="0">
                <a:cs typeface="Arial" panose="020B0604020202020204" pitchFamily="34" charset="0"/>
              </a:rPr>
              <a:t>Anhandgabevertrages</a:t>
            </a:r>
            <a:r>
              <a:rPr lang="de-DE" sz="2000" b="1" dirty="0" smtClean="0">
                <a:cs typeface="Arial" panose="020B0604020202020204" pitchFamily="34" charset="0"/>
              </a:rPr>
              <a:t> </a:t>
            </a:r>
            <a:r>
              <a:rPr lang="de-DE" sz="2000" dirty="0" smtClean="0">
                <a:cs typeface="Arial" panose="020B0604020202020204" pitchFamily="34" charset="0"/>
              </a:rPr>
              <a:t>vorgesehen. </a:t>
            </a:r>
            <a:endParaRPr lang="de-DE" sz="2000" dirty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Planungs- </a:t>
            </a:r>
            <a:r>
              <a:rPr lang="de-DE" sz="2000" dirty="0">
                <a:cs typeface="Arial" panose="020B0604020202020204" pitchFamily="34" charset="0"/>
              </a:rPr>
              <a:t>und ggf. erste vorbereitende Umsetzungskosten werden vollständig durch die </a:t>
            </a:r>
            <a:r>
              <a:rPr lang="de-DE" sz="2000" dirty="0" smtClean="0">
                <a:cs typeface="Arial" panose="020B0604020202020204" pitchFamily="34" charset="0"/>
              </a:rPr>
              <a:t>Projektgesellschaft </a:t>
            </a:r>
            <a:r>
              <a:rPr lang="de-DE" sz="2000" dirty="0">
                <a:cs typeface="Arial" panose="020B0604020202020204" pitchFamily="34" charset="0"/>
              </a:rPr>
              <a:t>übernommen</a:t>
            </a:r>
            <a:r>
              <a:rPr lang="de-DE" sz="2000" dirty="0" smtClean="0">
                <a:cs typeface="Arial" panose="020B0604020202020204" pitchFamily="34" charset="0"/>
              </a:rPr>
              <a:t>.</a:t>
            </a:r>
            <a:endParaRPr lang="de-DE" sz="2000" dirty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Vereinbarung eines straffen</a:t>
            </a:r>
            <a:r>
              <a:rPr lang="de-DE" sz="2000" dirty="0">
                <a:cs typeface="Arial" panose="020B0604020202020204" pitchFamily="34" charset="0"/>
              </a:rPr>
              <a:t>, fortlaufend zu präzisierenden </a:t>
            </a:r>
            <a:r>
              <a:rPr lang="de-DE" sz="2000" dirty="0" smtClean="0">
                <a:cs typeface="Arial" panose="020B0604020202020204" pitchFamily="34" charset="0"/>
              </a:rPr>
              <a:t>Zeitrahmens</a:t>
            </a:r>
            <a:endParaRPr lang="de-DE" sz="2000" dirty="0">
              <a:cs typeface="Arial" panose="020B0604020202020204" pitchFamily="34" charset="0"/>
            </a:endParaRPr>
          </a:p>
          <a:p>
            <a:endParaRPr 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627571"/>
            <a:ext cx="9515520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4. </a:t>
            </a:r>
            <a:r>
              <a:rPr lang="de-DE" dirty="0" err="1" smtClean="0">
                <a:solidFill>
                  <a:srgbClr val="C00000"/>
                </a:solidFill>
              </a:rPr>
              <a:t>LoI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/ Städtebauliche </a:t>
            </a:r>
            <a:r>
              <a:rPr lang="de-DE" dirty="0" smtClean="0">
                <a:solidFill>
                  <a:srgbClr val="C00000"/>
                </a:solidFill>
              </a:rPr>
              <a:t>Absichtserklärung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008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60000" y="1188437"/>
            <a:ext cx="1111481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>Planungsziele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Entwicklung </a:t>
            </a:r>
            <a:r>
              <a:rPr lang="de-DE" sz="2000" dirty="0">
                <a:cs typeface="Arial" panose="020B0604020202020204" pitchFamily="34" charset="0"/>
              </a:rPr>
              <a:t>eines </a:t>
            </a:r>
            <a:r>
              <a:rPr lang="de-DE" sz="2000" b="1" dirty="0">
                <a:cs typeface="Arial" panose="020B0604020202020204" pitchFamily="34" charset="0"/>
              </a:rPr>
              <a:t>innovativen und nachhaltigen </a:t>
            </a:r>
            <a:r>
              <a:rPr lang="de-DE" sz="2000" b="1" dirty="0" smtClean="0">
                <a:cs typeface="Arial" panose="020B0604020202020204" pitchFamily="34" charset="0"/>
              </a:rPr>
              <a:t>Wohnquartiers</a:t>
            </a:r>
            <a:r>
              <a:rPr lang="de-DE" sz="2000" dirty="0" smtClean="0">
                <a:cs typeface="Arial" panose="020B0604020202020204" pitchFamily="34" charset="0"/>
              </a:rPr>
              <a:t>: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klimaangepasster </a:t>
            </a:r>
            <a:r>
              <a:rPr lang="de-DE" sz="2000" dirty="0">
                <a:cs typeface="Arial" panose="020B0604020202020204" pitchFamily="34" charset="0"/>
              </a:rPr>
              <a:t>Umgang mit Regenwasser unter Berücksichtigung von Starkregenereignissen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Gebietswasserhaushalt </a:t>
            </a:r>
            <a:r>
              <a:rPr lang="de-DE" sz="2000" dirty="0">
                <a:cs typeface="Arial" panose="020B0604020202020204" pitchFamily="34" charset="0"/>
              </a:rPr>
              <a:t>soll möglichst durch Versickerung, Verdunstung und Rückhaltung so naturnah wie möglich erhalten bzw. gestaltet werden.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>
                <a:cs typeface="Arial" panose="020B0604020202020204" pitchFamily="34" charset="0"/>
              </a:rPr>
              <a:t>nachhaltiges Energie- und Wärmekonzept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cs typeface="Arial" panose="020B0604020202020204" pitchFamily="34" charset="0"/>
              </a:rPr>
              <a:t>Eingriff </a:t>
            </a:r>
            <a:r>
              <a:rPr lang="de-DE" sz="2000" b="1" dirty="0">
                <a:cs typeface="Arial" panose="020B0604020202020204" pitchFamily="34" charset="0"/>
              </a:rPr>
              <a:t>in den Naturhaushalt und das Landschaftsbild </a:t>
            </a:r>
            <a:r>
              <a:rPr lang="de-DE" sz="2000" dirty="0" smtClean="0">
                <a:cs typeface="Arial" panose="020B0604020202020204" pitchFamily="34" charset="0"/>
              </a:rPr>
              <a:t>auf </a:t>
            </a:r>
            <a:r>
              <a:rPr lang="de-DE" sz="2000" dirty="0">
                <a:cs typeface="Arial" panose="020B0604020202020204" pitchFamily="34" charset="0"/>
              </a:rPr>
              <a:t>das unvermeidliche Maß </a:t>
            </a:r>
            <a:r>
              <a:rPr lang="de-DE" sz="2000" b="1" dirty="0" smtClean="0">
                <a:cs typeface="Arial" panose="020B0604020202020204" pitchFamily="34" charset="0"/>
              </a:rPr>
              <a:t>minimieren </a:t>
            </a:r>
            <a:r>
              <a:rPr lang="de-DE" sz="2000" dirty="0" smtClean="0">
                <a:cs typeface="Arial" panose="020B0604020202020204" pitchFamily="34" charset="0"/>
              </a:rPr>
              <a:t>und entsprechend den Regelungen </a:t>
            </a:r>
            <a:r>
              <a:rPr lang="de-DE" sz="2000" dirty="0">
                <a:cs typeface="Arial" panose="020B0604020202020204" pitchFamily="34" charset="0"/>
              </a:rPr>
              <a:t>des Baugesetzbuchs </a:t>
            </a:r>
            <a:r>
              <a:rPr lang="de-DE" sz="2000" dirty="0" smtClean="0">
                <a:cs typeface="Arial" panose="020B0604020202020204" pitchFamily="34" charset="0"/>
              </a:rPr>
              <a:t>ausgleichen.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Der </a:t>
            </a:r>
            <a:r>
              <a:rPr lang="de-DE" sz="2000" b="1" dirty="0" smtClean="0">
                <a:cs typeface="Arial" panose="020B0604020202020204" pitchFamily="34" charset="0"/>
              </a:rPr>
              <a:t>Grundwasserhaushalt</a:t>
            </a:r>
            <a:r>
              <a:rPr lang="de-DE" sz="2000" dirty="0" smtClean="0">
                <a:cs typeface="Arial" panose="020B0604020202020204" pitchFamily="34" charset="0"/>
              </a:rPr>
              <a:t> und planerische Aspekte der </a:t>
            </a:r>
            <a:r>
              <a:rPr lang="de-DE" sz="2000" b="1" dirty="0" smtClean="0">
                <a:cs typeface="Arial" panose="020B0604020202020204" pitchFamily="34" charset="0"/>
              </a:rPr>
              <a:t>Schwammstadt</a:t>
            </a:r>
            <a:r>
              <a:rPr lang="de-DE" sz="2000" dirty="0" smtClean="0">
                <a:cs typeface="Arial" panose="020B0604020202020204" pitchFamily="34" charset="0"/>
              </a:rPr>
              <a:t> werden im weiteren Verfahren berücksichtigt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Je </a:t>
            </a:r>
            <a:r>
              <a:rPr lang="de-DE" sz="2000" dirty="0" err="1">
                <a:cs typeface="Arial" panose="020B0604020202020204" pitchFamily="34" charset="0"/>
              </a:rPr>
              <a:t>Einwohner:in</a:t>
            </a:r>
            <a:r>
              <a:rPr lang="de-DE" sz="2000" dirty="0">
                <a:cs typeface="Arial" panose="020B0604020202020204" pitchFamily="34" charset="0"/>
              </a:rPr>
              <a:t> sollen rund 6 m² gemeinschaftlich zugängliche Grün- und Freifläche entstehen, je Beschäftigten rund 1,5 m², sofern diese Bedarfe nicht in den privaten Gartenflächen realisiert </a:t>
            </a:r>
            <a:r>
              <a:rPr lang="de-DE" sz="2000" dirty="0" smtClean="0">
                <a:cs typeface="Arial" panose="020B0604020202020204" pitchFamily="34" charset="0"/>
              </a:rPr>
              <a:t>werden. </a:t>
            </a:r>
            <a:r>
              <a:rPr lang="de-DE" sz="2000" b="1" dirty="0" smtClean="0">
                <a:cs typeface="Arial" panose="020B0604020202020204" pitchFamily="34" charset="0"/>
              </a:rPr>
              <a:t>Berücksichtigung von Aspekten </a:t>
            </a:r>
            <a:r>
              <a:rPr lang="de-DE" sz="2000" b="1" dirty="0">
                <a:cs typeface="Arial" panose="020B0604020202020204" pitchFamily="34" charset="0"/>
              </a:rPr>
              <a:t>der Biodiversität </a:t>
            </a:r>
            <a:r>
              <a:rPr lang="de-DE" sz="2000" b="1" dirty="0" smtClean="0">
                <a:cs typeface="Arial" panose="020B0604020202020204" pitchFamily="34" charset="0"/>
              </a:rPr>
              <a:t>und stadtklimatischer </a:t>
            </a:r>
            <a:r>
              <a:rPr lang="de-DE" sz="2000" b="1" dirty="0">
                <a:cs typeface="Arial" panose="020B0604020202020204" pitchFamily="34" charset="0"/>
              </a:rPr>
              <a:t>Ziele </a:t>
            </a:r>
            <a:r>
              <a:rPr lang="de-DE" sz="2000" b="1" dirty="0" smtClean="0">
                <a:cs typeface="Arial" panose="020B0604020202020204" pitchFamily="34" charset="0"/>
              </a:rPr>
              <a:t>bei </a:t>
            </a:r>
            <a:r>
              <a:rPr lang="de-DE" sz="2000" b="1" dirty="0">
                <a:cs typeface="Arial" panose="020B0604020202020204" pitchFamily="34" charset="0"/>
              </a:rPr>
              <a:t>der </a:t>
            </a:r>
            <a:r>
              <a:rPr lang="de-DE" sz="2000" b="1" dirty="0" smtClean="0">
                <a:cs typeface="Arial" panose="020B0604020202020204" pitchFamily="34" charset="0"/>
              </a:rPr>
              <a:t>Freiraumgestaltung</a:t>
            </a:r>
            <a:r>
              <a:rPr lang="de-DE" sz="2000" dirty="0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8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627571"/>
            <a:ext cx="9515520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4. </a:t>
            </a:r>
            <a:r>
              <a:rPr lang="de-DE" dirty="0" err="1" smtClean="0">
                <a:solidFill>
                  <a:srgbClr val="C00000"/>
                </a:solidFill>
              </a:rPr>
              <a:t>LoI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/ Städtebauliche </a:t>
            </a:r>
            <a:r>
              <a:rPr lang="de-DE" dirty="0" smtClean="0">
                <a:solidFill>
                  <a:srgbClr val="C00000"/>
                </a:solidFill>
              </a:rPr>
              <a:t>Absichtserklärung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008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60000" y="1259198"/>
            <a:ext cx="1111481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>Planungsziele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Herstellung eines Anteils </a:t>
            </a:r>
            <a:r>
              <a:rPr lang="de-DE" sz="2000" dirty="0">
                <a:cs typeface="Arial" panose="020B0604020202020204" pitchFamily="34" charset="0"/>
              </a:rPr>
              <a:t>von mindestens </a:t>
            </a:r>
            <a:r>
              <a:rPr lang="de-DE" sz="2000" b="1" dirty="0">
                <a:cs typeface="Arial" panose="020B0604020202020204" pitchFamily="34" charset="0"/>
              </a:rPr>
              <a:t>30% </a:t>
            </a:r>
            <a:r>
              <a:rPr lang="de-DE" sz="2000" b="1" dirty="0" smtClean="0">
                <a:cs typeface="Arial" panose="020B0604020202020204" pitchFamily="34" charset="0"/>
              </a:rPr>
              <a:t>geförderter Wohnungsbau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cs typeface="Arial" panose="020B0604020202020204" pitchFamily="34" charset="0"/>
              </a:rPr>
              <a:t>Bedarfe an sozialer Infrastruktur </a:t>
            </a:r>
            <a:r>
              <a:rPr lang="de-DE" sz="2000" dirty="0">
                <a:cs typeface="Arial" panose="020B0604020202020204" pitchFamily="34" charset="0"/>
              </a:rPr>
              <a:t>und hier insbesondere in Bezug auf die Errichtung von KiTa-Einrichtungen als auch </a:t>
            </a:r>
            <a:r>
              <a:rPr lang="de-DE" sz="2000" dirty="0" smtClean="0">
                <a:cs typeface="Arial" panose="020B0604020202020204" pitchFamily="34" charset="0"/>
              </a:rPr>
              <a:t>Grundschulbedarfen </a:t>
            </a:r>
            <a:r>
              <a:rPr lang="de-DE" sz="2000" dirty="0">
                <a:cs typeface="Arial" panose="020B0604020202020204" pitchFamily="34" charset="0"/>
              </a:rPr>
              <a:t>sind im Zuge der Erarbeitung des Masterplans gemeinsam zu </a:t>
            </a:r>
            <a:r>
              <a:rPr lang="de-DE" sz="2000" dirty="0" smtClean="0">
                <a:cs typeface="Arial" panose="020B0604020202020204" pitchFamily="34" charset="0"/>
              </a:rPr>
              <a:t>prüfen.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Prüfung </a:t>
            </a:r>
            <a:r>
              <a:rPr lang="de-DE" sz="2000" b="1" dirty="0" smtClean="0">
                <a:cs typeface="Arial" panose="020B0604020202020204" pitchFamily="34" charset="0"/>
              </a:rPr>
              <a:t>einfache </a:t>
            </a:r>
            <a:r>
              <a:rPr lang="de-DE" sz="2000" b="1" dirty="0">
                <a:cs typeface="Arial" panose="020B0604020202020204" pitchFamily="34" charset="0"/>
              </a:rPr>
              <a:t>und nachhaltige </a:t>
            </a:r>
            <a:r>
              <a:rPr lang="de-DE" sz="2000" b="1" dirty="0" smtClean="0">
                <a:cs typeface="Arial" panose="020B0604020202020204" pitchFamily="34" charset="0"/>
              </a:rPr>
              <a:t>Bauweise</a:t>
            </a:r>
            <a:r>
              <a:rPr lang="de-DE" sz="2000" dirty="0" smtClean="0"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Energiestandard </a:t>
            </a:r>
            <a:r>
              <a:rPr lang="de-DE" sz="2000" dirty="0">
                <a:cs typeface="Arial" panose="020B0604020202020204" pitchFamily="34" charset="0"/>
              </a:rPr>
              <a:t>der Gebäude wird </a:t>
            </a:r>
            <a:r>
              <a:rPr lang="de-DE" sz="2000" dirty="0" smtClean="0">
                <a:cs typeface="Arial" panose="020B0604020202020204" pitchFamily="34" charset="0"/>
              </a:rPr>
              <a:t>individuell </a:t>
            </a:r>
            <a:r>
              <a:rPr lang="de-DE" sz="2000" dirty="0">
                <a:cs typeface="Arial" panose="020B0604020202020204" pitchFamily="34" charset="0"/>
              </a:rPr>
              <a:t>je nach Gebäude </a:t>
            </a:r>
            <a:r>
              <a:rPr lang="de-DE" sz="2000" dirty="0" smtClean="0">
                <a:cs typeface="Arial" panose="020B0604020202020204" pitchFamily="34" charset="0"/>
              </a:rPr>
              <a:t>durch </a:t>
            </a:r>
            <a:r>
              <a:rPr lang="de-DE" sz="2000" dirty="0">
                <a:cs typeface="Arial" panose="020B0604020202020204" pitchFamily="34" charset="0"/>
              </a:rPr>
              <a:t>die PG ausgearbeitet. Dabei wird das zum Zeitpunkt der Bauantragstellung gültige Gebäudeenergiegesetz berücksichtigt.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Versorgung der </a:t>
            </a:r>
            <a:r>
              <a:rPr lang="de-DE" sz="2000" dirty="0">
                <a:cs typeface="Arial" panose="020B0604020202020204" pitchFamily="34" charset="0"/>
              </a:rPr>
              <a:t>Gebäude </a:t>
            </a:r>
            <a:r>
              <a:rPr lang="de-DE" sz="2000" dirty="0" smtClean="0">
                <a:cs typeface="Arial" panose="020B0604020202020204" pitchFamily="34" charset="0"/>
              </a:rPr>
              <a:t>mit </a:t>
            </a:r>
            <a:r>
              <a:rPr lang="de-DE" sz="2000" dirty="0">
                <a:cs typeface="Arial" panose="020B0604020202020204" pitchFamily="34" charset="0"/>
              </a:rPr>
              <a:t>erneuerbaren Energieträgern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Dachflächen </a:t>
            </a:r>
            <a:r>
              <a:rPr lang="de-DE" sz="2000" dirty="0">
                <a:cs typeface="Arial" panose="020B0604020202020204" pitchFamily="34" charset="0"/>
              </a:rPr>
              <a:t>sind </a:t>
            </a:r>
            <a:r>
              <a:rPr lang="de-DE" sz="2000" dirty="0" smtClean="0">
                <a:cs typeface="Arial" panose="020B0604020202020204" pitchFamily="34" charset="0"/>
              </a:rPr>
              <a:t>zu </a:t>
            </a:r>
            <a:r>
              <a:rPr lang="de-DE" sz="2000" dirty="0">
                <a:cs typeface="Arial" panose="020B0604020202020204" pitchFamily="34" charset="0"/>
              </a:rPr>
              <a:t>begrünen und für die Nutzung mit Photovoltaikanlagen auszulegen.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cs typeface="Arial" panose="020B0604020202020204" pitchFamily="34" charset="0"/>
              </a:rPr>
              <a:t>Mobilität </a:t>
            </a:r>
            <a:r>
              <a:rPr lang="de-DE" sz="2000" b="1" dirty="0">
                <a:cs typeface="Arial" panose="020B0604020202020204" pitchFamily="34" charset="0"/>
              </a:rPr>
              <a:t>soll nachhaltig organisiert </a:t>
            </a:r>
            <a:r>
              <a:rPr lang="de-DE" sz="2000" b="1" dirty="0" smtClean="0">
                <a:cs typeface="Arial" panose="020B0604020202020204" pitchFamily="34" charset="0"/>
              </a:rPr>
              <a:t>werden</a:t>
            </a:r>
            <a:r>
              <a:rPr lang="de-DE" sz="2000" dirty="0" smtClean="0"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gute </a:t>
            </a:r>
            <a:r>
              <a:rPr lang="de-DE" sz="2000" dirty="0">
                <a:cs typeface="Arial" panose="020B0604020202020204" pitchFamily="34" charset="0"/>
              </a:rPr>
              <a:t>Ausstattung mit Angeboten gemäß </a:t>
            </a:r>
            <a:r>
              <a:rPr lang="de-DE" sz="2000" dirty="0" smtClean="0">
                <a:cs typeface="Arial" panose="020B0604020202020204" pitchFamily="34" charset="0"/>
              </a:rPr>
              <a:t>Mobilitätsbauortsgesetz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sz="2000" dirty="0" smtClean="0">
                <a:cs typeface="Arial" panose="020B0604020202020204" pitchFamily="34" charset="0"/>
              </a:rPr>
              <a:t>Prüfung zentraler Abstellanlagen/Quartiersparken</a:t>
            </a:r>
            <a:endParaRPr 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627571"/>
            <a:ext cx="9515520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4. </a:t>
            </a:r>
            <a:r>
              <a:rPr lang="de-DE" dirty="0" err="1" smtClean="0">
                <a:solidFill>
                  <a:srgbClr val="C00000"/>
                </a:solidFill>
              </a:rPr>
              <a:t>LoI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/ Städtebauliche </a:t>
            </a:r>
            <a:r>
              <a:rPr lang="de-DE" dirty="0" smtClean="0">
                <a:solidFill>
                  <a:srgbClr val="C00000"/>
                </a:solidFill>
              </a:rPr>
              <a:t>Absichtserklärung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008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60000" y="1242298"/>
            <a:ext cx="111148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>Planungsziele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cs typeface="Arial" panose="020B0604020202020204" pitchFamily="34" charset="0"/>
              </a:rPr>
              <a:t>Verkehrliche </a:t>
            </a:r>
            <a:r>
              <a:rPr lang="de-DE" sz="2000" b="1" dirty="0">
                <a:cs typeface="Arial" panose="020B0604020202020204" pitchFamily="34" charset="0"/>
              </a:rPr>
              <a:t>Anbindung </a:t>
            </a:r>
            <a:r>
              <a:rPr lang="de-DE" sz="2000" dirty="0" smtClean="0">
                <a:cs typeface="Arial" panose="020B0604020202020204" pitchFamily="34" charset="0"/>
              </a:rPr>
              <a:t>sowohl </a:t>
            </a:r>
            <a:r>
              <a:rPr lang="de-DE" sz="2000" dirty="0">
                <a:cs typeface="Arial" panose="020B0604020202020204" pitchFamily="34" charset="0"/>
              </a:rPr>
              <a:t>an den bisherigen Büro- und Wohnpark Oberneuland als auch an die Franz-Schütte-Allee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cs typeface="Arial" panose="020B0604020202020204" pitchFamily="34" charset="0"/>
              </a:rPr>
              <a:t>Mögliche </a:t>
            </a:r>
            <a:r>
              <a:rPr lang="de-DE" sz="2000" b="1" dirty="0">
                <a:cs typeface="Arial" panose="020B0604020202020204" pitchFamily="34" charset="0"/>
              </a:rPr>
              <a:t>ÖPNV-Anbindung </a:t>
            </a:r>
            <a:r>
              <a:rPr lang="de-DE" sz="2000" dirty="0">
                <a:cs typeface="Arial" panose="020B0604020202020204" pitchFamily="34" charset="0"/>
              </a:rPr>
              <a:t>auf Basis einer Weiterentwicklung des bestehenden Netzes </a:t>
            </a:r>
            <a:r>
              <a:rPr lang="de-DE" sz="2000" dirty="0" smtClean="0">
                <a:cs typeface="Arial" panose="020B0604020202020204" pitchFamily="34" charset="0"/>
              </a:rPr>
              <a:t>mitdenken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Herstellung </a:t>
            </a:r>
            <a:r>
              <a:rPr lang="de-DE" sz="2000" dirty="0">
                <a:cs typeface="Arial" panose="020B0604020202020204" pitchFamily="34" charset="0"/>
              </a:rPr>
              <a:t>von </a:t>
            </a:r>
            <a:r>
              <a:rPr lang="de-DE" sz="2000" b="1" dirty="0">
                <a:cs typeface="Arial" panose="020B0604020202020204" pitchFamily="34" charset="0"/>
              </a:rPr>
              <a:t>Fuß- und Radwegebeziehungen und -vernetzungen </a:t>
            </a:r>
            <a:r>
              <a:rPr lang="de-DE" sz="2000" dirty="0">
                <a:cs typeface="Arial" panose="020B0604020202020204" pitchFamily="34" charset="0"/>
              </a:rPr>
              <a:t>auf dem Grundstück und mit den umliegenden Quartieren insbesondere im Hinblick auf relevante Orte wie der Nahversorgung, zu Bildungseinrichtungen als auch </a:t>
            </a:r>
            <a:r>
              <a:rPr lang="de-DE" sz="2000" dirty="0" smtClean="0">
                <a:cs typeface="Arial" panose="020B0604020202020204" pitchFamily="34" charset="0"/>
              </a:rPr>
              <a:t>ÖPNV-Haltestellen</a:t>
            </a:r>
            <a:endParaRPr 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627571"/>
            <a:ext cx="9515520" cy="52322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4. </a:t>
            </a:r>
            <a:r>
              <a:rPr lang="de-DE" dirty="0" err="1" smtClean="0">
                <a:solidFill>
                  <a:srgbClr val="C00000"/>
                </a:solidFill>
              </a:rPr>
              <a:t>LoI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/ Städtebauliche </a:t>
            </a:r>
            <a:r>
              <a:rPr lang="de-DE" dirty="0" smtClean="0">
                <a:solidFill>
                  <a:srgbClr val="C00000"/>
                </a:solidFill>
              </a:rPr>
              <a:t>Absichtserklärung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008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60000" y="1242298"/>
            <a:ext cx="1111481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cs typeface="Arial" panose="020B0604020202020204" pitchFamily="34" charset="0"/>
              </a:rPr>
              <a:t>Beschlussfassung </a:t>
            </a:r>
            <a:r>
              <a:rPr lang="de-DE" sz="2400" b="1" dirty="0" err="1" smtClean="0">
                <a:cs typeface="Arial" panose="020B0604020202020204" pitchFamily="34" charset="0"/>
              </a:rPr>
              <a:t>LoI</a:t>
            </a:r>
            <a:endParaRPr lang="de-DE" sz="2400" b="1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18.12.2024 </a:t>
            </a:r>
            <a:r>
              <a:rPr lang="de-DE" sz="2000" dirty="0" smtClean="0">
                <a:cs typeface="Arial" panose="020B0604020202020204" pitchFamily="34" charset="0"/>
              </a:rPr>
              <a:t>– Deputation </a:t>
            </a:r>
            <a:r>
              <a:rPr lang="de-DE" sz="2000" dirty="0">
                <a:cs typeface="Arial" panose="020B0604020202020204" pitchFamily="34" charset="0"/>
              </a:rPr>
              <a:t>für Wirtschaft und Häfen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09.01.2025 – Deputation für Umwelt, Klima und Landwirtschaft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16.01.2025 – Deputation </a:t>
            </a:r>
            <a:r>
              <a:rPr lang="de-DE" sz="2000" dirty="0" smtClean="0">
                <a:cs typeface="Arial" panose="020B0604020202020204" pitchFamily="34" charset="0"/>
              </a:rPr>
              <a:t>für Mobilität</a:t>
            </a:r>
            <a:r>
              <a:rPr lang="de-DE" sz="2000" dirty="0">
                <a:cs typeface="Arial" panose="020B0604020202020204" pitchFamily="34" charset="0"/>
              </a:rPr>
              <a:t>, Bau und Stadtentwicklung </a:t>
            </a:r>
            <a:endParaRPr lang="de-DE" sz="2000" dirty="0" smtClean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cs typeface="Arial" panose="020B0604020202020204" pitchFamily="34" charset="0"/>
              </a:rPr>
              <a:t>17.01.2025 – Haushalts- und Finanzausschuss</a:t>
            </a:r>
            <a:endParaRPr 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1.potx" id="{1A00B4B7-ABC9-450F-989F-483A958F66E9}" vid="{9C6D9A92-73B4-4F62-8ABD-E71B5C5F111E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Breitbild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Times New Roman</vt:lpstr>
      <vt:lpstr>1_Office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Hadre, Lukas (Wirtschaft, Arbeit und Europa)</dc:creator>
  <cp:lastModifiedBy>Kühling, Dirk (Wirtschaft, Arbeit und Haefen)</cp:lastModifiedBy>
  <cp:revision>174</cp:revision>
  <dcterms:created xsi:type="dcterms:W3CDTF">2023-08-29T08:03:44Z</dcterms:created>
  <dcterms:modified xsi:type="dcterms:W3CDTF">2025-01-13T16:12:50Z</dcterms:modified>
</cp:coreProperties>
</file>